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60" r:id="rId2"/>
    <p:sldId id="390" r:id="rId3"/>
    <p:sldId id="430" r:id="rId4"/>
    <p:sldId id="431" r:id="rId5"/>
    <p:sldId id="432" r:id="rId6"/>
    <p:sldId id="436" r:id="rId7"/>
    <p:sldId id="437" r:id="rId8"/>
    <p:sldId id="433" r:id="rId9"/>
    <p:sldId id="458" r:id="rId10"/>
    <p:sldId id="435" r:id="rId11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 W3" charset="0"/>
        <a:cs typeface="ヒラギノ角ゴ Pro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99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105B5-7666-234E-B1E5-CEC52C8049D5}" type="datetimeFigureOut">
              <a:rPr lang="da-DK" smtClean="0"/>
              <a:pPr/>
              <a:t>28-04-2011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AE5E8-DD82-6248-9AD2-51AD6A6A828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112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 W3" charset="0"/>
          <a:cs typeface="ヒラギノ角ゴ Pro W3" charset="0"/>
          <a:sym typeface="Gill Sans" charset="0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270000" y="3657600"/>
            <a:ext cx="10464800" cy="2438400"/>
          </a:xfrm>
          <a:ln/>
        </p:spPr>
        <p:txBody>
          <a:bodyPr/>
          <a:lstStyle/>
          <a:p>
            <a:r>
              <a:rPr lang="en-US" dirty="0" smtClean="0"/>
              <a:t>6-phase process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6. The blue carpet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711200" y="3717191"/>
            <a:ext cx="11582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Prepare</a:t>
            </a:r>
            <a:r>
              <a:rPr lang="da-DK" dirty="0" smtClean="0">
                <a:solidFill>
                  <a:srgbClr val="000000"/>
                </a:solidFill>
              </a:rPr>
              <a:t> the participants for reality</a:t>
            </a:r>
          </a:p>
          <a:p>
            <a:pPr marL="742950" indent="-742950">
              <a:spcAft>
                <a:spcPts val="24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Break </a:t>
            </a:r>
            <a:r>
              <a:rPr lang="da-DK" dirty="0" err="1" smtClean="0">
                <a:solidFill>
                  <a:srgbClr val="000000"/>
                </a:solidFill>
              </a:rPr>
              <a:t>with</a:t>
            </a:r>
            <a:r>
              <a:rPr lang="da-DK" dirty="0" smtClean="0">
                <a:solidFill>
                  <a:srgbClr val="000000"/>
                </a:solidFill>
              </a:rPr>
              <a:t>: </a:t>
            </a:r>
            <a:r>
              <a:rPr lang="da-DK" dirty="0" err="1" smtClean="0">
                <a:solidFill>
                  <a:srgbClr val="000000"/>
                </a:solidFill>
              </a:rPr>
              <a:t>No-experienced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judgement</a:t>
            </a:r>
            <a:r>
              <a:rPr lang="da-DK" dirty="0" smtClean="0">
                <a:solidFill>
                  <a:srgbClr val="000000"/>
                </a:solidFill>
              </a:rPr>
              <a:t>, Parallel </a:t>
            </a:r>
            <a:r>
              <a:rPr lang="da-DK" dirty="0" err="1" smtClean="0">
                <a:solidFill>
                  <a:srgbClr val="000000"/>
                </a:solidFill>
              </a:rPr>
              <a:t>thinking</a:t>
            </a:r>
            <a:r>
              <a:rPr lang="da-DK" dirty="0" smtClean="0">
                <a:solidFill>
                  <a:srgbClr val="000000"/>
                </a:solidFill>
              </a:rPr>
              <a:t>, </a:t>
            </a:r>
            <a:r>
              <a:rPr lang="da-DK" dirty="0" err="1" smtClean="0">
                <a:solidFill>
                  <a:srgbClr val="000000"/>
                </a:solidFill>
              </a:rPr>
              <a:t>Task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focus</a:t>
            </a:r>
            <a:r>
              <a:rPr lang="da-DK" dirty="0" smtClean="0">
                <a:solidFill>
                  <a:srgbClr val="000000"/>
                </a:solidFill>
              </a:rPr>
              <a:t> and </a:t>
            </a:r>
            <a:r>
              <a:rPr lang="da-DK" dirty="0" err="1" smtClean="0">
                <a:solidFill>
                  <a:srgbClr val="000000"/>
                </a:solidFill>
              </a:rPr>
              <a:t>Horizontal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thinking</a:t>
            </a:r>
            <a:endParaRPr lang="da-DK" dirty="0" smtClean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6 Phases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2159000" y="2743200"/>
            <a:ext cx="8991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err="1" smtClean="0">
                <a:solidFill>
                  <a:srgbClr val="000000"/>
                </a:solidFill>
              </a:rPr>
              <a:t>Preparation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</a:p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smtClean="0">
                <a:solidFill>
                  <a:srgbClr val="000000"/>
                </a:solidFill>
              </a:rPr>
              <a:t>The red </a:t>
            </a:r>
            <a:r>
              <a:rPr lang="da-DK" dirty="0" err="1" smtClean="0">
                <a:solidFill>
                  <a:srgbClr val="000000"/>
                </a:solidFill>
              </a:rPr>
              <a:t>carpet</a:t>
            </a:r>
            <a:endParaRPr lang="da-DK" dirty="0" smtClean="0">
              <a:solidFill>
                <a:srgbClr val="000000"/>
              </a:solidFill>
            </a:endParaRPr>
          </a:p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err="1" smtClean="0">
                <a:solidFill>
                  <a:srgbClr val="000000"/>
                </a:solidFill>
              </a:rPr>
              <a:t>Presentation</a:t>
            </a:r>
            <a:r>
              <a:rPr lang="da-DK" dirty="0" smtClean="0">
                <a:solidFill>
                  <a:srgbClr val="000000"/>
                </a:solidFill>
              </a:rPr>
              <a:t> of </a:t>
            </a:r>
            <a:r>
              <a:rPr lang="da-DK" dirty="0" err="1" smtClean="0">
                <a:solidFill>
                  <a:srgbClr val="000000"/>
                </a:solidFill>
              </a:rPr>
              <a:t>problem/possibility</a:t>
            </a:r>
            <a:endParaRPr lang="da-DK" dirty="0" smtClean="0">
              <a:solidFill>
                <a:srgbClr val="000000"/>
              </a:solidFill>
            </a:endParaRPr>
          </a:p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err="1" smtClean="0">
                <a:solidFill>
                  <a:srgbClr val="000000"/>
                </a:solidFill>
              </a:rPr>
              <a:t>Idea</a:t>
            </a:r>
            <a:r>
              <a:rPr lang="da-DK" dirty="0" smtClean="0">
                <a:solidFill>
                  <a:srgbClr val="000000"/>
                </a:solidFill>
              </a:rPr>
              <a:t> generation</a:t>
            </a:r>
          </a:p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smtClean="0">
                <a:solidFill>
                  <a:srgbClr val="000000"/>
                </a:solidFill>
              </a:rPr>
              <a:t>Professional input</a:t>
            </a:r>
          </a:p>
          <a:p>
            <a:pPr marL="742950" indent="-742950" algn="l">
              <a:spcAft>
                <a:spcPts val="2400"/>
              </a:spcAft>
              <a:buAutoNum type="arabicPeriod"/>
            </a:pPr>
            <a:r>
              <a:rPr lang="da-DK" dirty="0" smtClean="0">
                <a:solidFill>
                  <a:srgbClr val="000000"/>
                </a:solidFill>
              </a:rPr>
              <a:t>The </a:t>
            </a:r>
            <a:r>
              <a:rPr lang="da-DK" dirty="0" err="1" smtClean="0">
                <a:solidFill>
                  <a:srgbClr val="000000"/>
                </a:solidFill>
              </a:rPr>
              <a:t>blue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carpet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1. Preparation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711200" y="2743200"/>
            <a:ext cx="115824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Plan </a:t>
            </a:r>
            <a:r>
              <a:rPr lang="da-DK" dirty="0" err="1" smtClean="0">
                <a:solidFill>
                  <a:srgbClr val="000000"/>
                </a:solidFill>
              </a:rPr>
              <a:t>everything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ahead</a:t>
            </a:r>
            <a:r>
              <a:rPr lang="da-DK" dirty="0" smtClean="0">
                <a:solidFill>
                  <a:srgbClr val="000000"/>
                </a:solidFill>
              </a:rPr>
              <a:t> (</a:t>
            </a:r>
            <a:r>
              <a:rPr lang="da-DK" dirty="0" err="1" smtClean="0">
                <a:solidFill>
                  <a:srgbClr val="000000"/>
                </a:solidFill>
              </a:rPr>
              <a:t>process</a:t>
            </a:r>
            <a:r>
              <a:rPr lang="da-DK" dirty="0" smtClean="0">
                <a:solidFill>
                  <a:srgbClr val="000000"/>
                </a:solidFill>
              </a:rPr>
              <a:t> script)</a:t>
            </a:r>
          </a:p>
          <a:p>
            <a:pPr marL="742950" indent="-742950">
              <a:spcAft>
                <a:spcPts val="24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Physical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environment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should</a:t>
            </a:r>
            <a:r>
              <a:rPr lang="da-DK" dirty="0" smtClean="0">
                <a:solidFill>
                  <a:srgbClr val="000000"/>
                </a:solidFill>
              </a:rPr>
              <a:t> support mental </a:t>
            </a:r>
            <a:r>
              <a:rPr lang="da-DK" dirty="0" err="1" smtClean="0">
                <a:solidFill>
                  <a:srgbClr val="000000"/>
                </a:solidFill>
              </a:rPr>
              <a:t>environment</a:t>
            </a: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Make</a:t>
            </a:r>
            <a:r>
              <a:rPr lang="da-DK" dirty="0" smtClean="0">
                <a:solidFill>
                  <a:srgbClr val="000000"/>
                </a:solidFill>
              </a:rPr>
              <a:t> it </a:t>
            </a:r>
            <a:r>
              <a:rPr lang="da-DK" dirty="0" err="1" smtClean="0">
                <a:solidFill>
                  <a:srgbClr val="000000"/>
                </a:solidFill>
              </a:rPr>
              <a:t>possible</a:t>
            </a:r>
            <a:r>
              <a:rPr lang="da-DK" dirty="0" smtClean="0">
                <a:solidFill>
                  <a:srgbClr val="000000"/>
                </a:solidFill>
              </a:rPr>
              <a:t> for </a:t>
            </a:r>
            <a:r>
              <a:rPr lang="da-DK" dirty="0" err="1" smtClean="0">
                <a:solidFill>
                  <a:srgbClr val="000000"/>
                </a:solidFill>
              </a:rPr>
              <a:t>you</a:t>
            </a:r>
            <a:r>
              <a:rPr lang="da-DK" dirty="0" smtClean="0">
                <a:solidFill>
                  <a:srgbClr val="000000"/>
                </a:solidFill>
              </a:rPr>
              <a:t> to </a:t>
            </a:r>
            <a:r>
              <a:rPr lang="da-DK" dirty="0" err="1" smtClean="0">
                <a:solidFill>
                  <a:srgbClr val="000000"/>
                </a:solidFill>
              </a:rPr>
              <a:t>engage</a:t>
            </a:r>
            <a:r>
              <a:rPr lang="da-DK" dirty="0" smtClean="0">
                <a:solidFill>
                  <a:srgbClr val="000000"/>
                </a:solidFill>
              </a:rPr>
              <a:t> 100% </a:t>
            </a:r>
            <a:r>
              <a:rPr lang="da-DK" dirty="0" err="1" smtClean="0">
                <a:solidFill>
                  <a:srgbClr val="000000"/>
                </a:solidFill>
              </a:rPr>
              <a:t>without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loosing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control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2. The red carpet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711200" y="2743200"/>
            <a:ext cx="11582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Forget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what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we</a:t>
            </a:r>
            <a:r>
              <a:rPr lang="da-DK" dirty="0" smtClean="0">
                <a:solidFill>
                  <a:srgbClr val="000000"/>
                </a:solidFill>
              </a:rPr>
              <a:t> just did / have </a:t>
            </a:r>
            <a:r>
              <a:rPr lang="da-DK" dirty="0" err="1" smtClean="0">
                <a:solidFill>
                  <a:srgbClr val="000000"/>
                </a:solidFill>
              </a:rPr>
              <a:t>been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thinking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about</a:t>
            </a: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Get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use</a:t>
            </a:r>
            <a:r>
              <a:rPr lang="da-DK" dirty="0" smtClean="0">
                <a:solidFill>
                  <a:srgbClr val="000000"/>
                </a:solidFill>
              </a:rPr>
              <a:t> to engagement </a:t>
            </a:r>
            <a:r>
              <a:rPr lang="da-DK" dirty="0" err="1" smtClean="0">
                <a:solidFill>
                  <a:srgbClr val="000000"/>
                </a:solidFill>
              </a:rPr>
              <a:t>instead</a:t>
            </a:r>
            <a:r>
              <a:rPr lang="da-DK" dirty="0" smtClean="0">
                <a:solidFill>
                  <a:srgbClr val="000000"/>
                </a:solidFill>
              </a:rPr>
              <a:t> of </a:t>
            </a:r>
            <a:r>
              <a:rPr lang="da-DK" dirty="0" err="1" smtClean="0">
                <a:solidFill>
                  <a:srgbClr val="000000"/>
                </a:solidFill>
              </a:rPr>
              <a:t>reflection</a:t>
            </a: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Practise</a:t>
            </a:r>
            <a:r>
              <a:rPr lang="da-DK" dirty="0" smtClean="0">
                <a:solidFill>
                  <a:srgbClr val="000000"/>
                </a:solidFill>
              </a:rPr>
              <a:t>: </a:t>
            </a:r>
            <a:r>
              <a:rPr lang="da-DK" dirty="0" err="1" smtClean="0">
                <a:solidFill>
                  <a:srgbClr val="000000"/>
                </a:solidFill>
              </a:rPr>
              <a:t>No-experienced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judgement</a:t>
            </a:r>
            <a:r>
              <a:rPr lang="da-DK" dirty="0" smtClean="0">
                <a:solidFill>
                  <a:srgbClr val="000000"/>
                </a:solidFill>
              </a:rPr>
              <a:t>, Parallel </a:t>
            </a:r>
            <a:r>
              <a:rPr lang="da-DK" dirty="0" err="1" smtClean="0">
                <a:solidFill>
                  <a:srgbClr val="000000"/>
                </a:solidFill>
              </a:rPr>
              <a:t>thinking</a:t>
            </a:r>
            <a:r>
              <a:rPr lang="da-DK" dirty="0" smtClean="0">
                <a:solidFill>
                  <a:srgbClr val="000000"/>
                </a:solidFill>
              </a:rPr>
              <a:t>, </a:t>
            </a:r>
            <a:r>
              <a:rPr lang="da-DK" dirty="0" err="1" smtClean="0">
                <a:solidFill>
                  <a:srgbClr val="000000"/>
                </a:solidFill>
              </a:rPr>
              <a:t>Task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focus</a:t>
            </a:r>
            <a:r>
              <a:rPr lang="da-DK" dirty="0" smtClean="0">
                <a:solidFill>
                  <a:srgbClr val="000000"/>
                </a:solidFill>
              </a:rPr>
              <a:t> and </a:t>
            </a:r>
            <a:r>
              <a:rPr lang="da-DK" dirty="0" err="1" smtClean="0">
                <a:solidFill>
                  <a:srgbClr val="000000"/>
                </a:solidFill>
              </a:rPr>
              <a:t>Horizontal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thinking</a:t>
            </a:r>
            <a:endParaRPr lang="da-DK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54000"/>
            <a:ext cx="13004800" cy="2438400"/>
          </a:xfrm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3. Presentation of problem/possibility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711200" y="4419600"/>
            <a:ext cx="11582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Difficult</a:t>
            </a:r>
            <a:r>
              <a:rPr lang="da-DK" dirty="0" smtClean="0">
                <a:solidFill>
                  <a:srgbClr val="000000"/>
                </a:solidFill>
              </a:rPr>
              <a:t> to </a:t>
            </a:r>
            <a:r>
              <a:rPr lang="da-DK" dirty="0" err="1" smtClean="0">
                <a:solidFill>
                  <a:srgbClr val="000000"/>
                </a:solidFill>
              </a:rPr>
              <a:t>be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creative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on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religion, traditions, </a:t>
            </a:r>
            <a:r>
              <a:rPr lang="da-DK" dirty="0" err="1" smtClean="0">
                <a:solidFill>
                  <a:srgbClr val="000000"/>
                </a:solidFill>
              </a:rPr>
              <a:t>culture</a:t>
            </a:r>
            <a:r>
              <a:rPr lang="da-DK" dirty="0" smtClean="0">
                <a:solidFill>
                  <a:srgbClr val="000000"/>
                </a:solidFill>
              </a:rPr>
              <a:t> and organisation</a:t>
            </a:r>
          </a:p>
        </p:txBody>
      </p:sp>
      <p:sp>
        <p:nvSpPr>
          <p:cNvPr id="6" name="Rektangel 5"/>
          <p:cNvSpPr/>
          <p:nvPr/>
        </p:nvSpPr>
        <p:spPr>
          <a:xfrm>
            <a:off x="5740400" y="9220200"/>
            <a:ext cx="73152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err="1" smtClean="0">
                <a:solidFill>
                  <a:srgbClr val="000000"/>
                </a:solidFill>
              </a:rPr>
              <a:t>Bascom</a:t>
            </a:r>
            <a:r>
              <a:rPr lang="da-DK" sz="900" dirty="0" smtClean="0">
                <a:solidFill>
                  <a:srgbClr val="000000"/>
                </a:solidFill>
              </a:rPr>
              <a:t>, W. (1969).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 and </a:t>
            </a:r>
            <a:r>
              <a:rPr lang="da-DK" sz="900" dirty="0" err="1" smtClean="0">
                <a:solidFill>
                  <a:srgbClr val="000000"/>
                </a:solidFill>
              </a:rPr>
              <a:t>style</a:t>
            </a:r>
            <a:r>
              <a:rPr lang="da-DK" sz="900" dirty="0" smtClean="0">
                <a:solidFill>
                  <a:srgbClr val="000000"/>
                </a:solidFill>
              </a:rPr>
              <a:t> in </a:t>
            </a:r>
            <a:r>
              <a:rPr lang="da-DK" sz="900" dirty="0" err="1" smtClean="0">
                <a:solidFill>
                  <a:srgbClr val="000000"/>
                </a:solidFill>
              </a:rPr>
              <a:t>African</a:t>
            </a:r>
            <a:r>
              <a:rPr lang="da-DK" sz="900" dirty="0" smtClean="0">
                <a:solidFill>
                  <a:srgbClr val="000000"/>
                </a:solidFill>
              </a:rPr>
              <a:t> art. In D. P. </a:t>
            </a:r>
            <a:r>
              <a:rPr lang="da-DK" sz="900" dirty="0" err="1" smtClean="0">
                <a:solidFill>
                  <a:srgbClr val="000000"/>
                </a:solidFill>
              </a:rPr>
              <a:t>Biebuyck</a:t>
            </a:r>
            <a:r>
              <a:rPr lang="da-DK" sz="900" dirty="0" smtClean="0">
                <a:solidFill>
                  <a:srgbClr val="000000"/>
                </a:solidFill>
              </a:rPr>
              <a:t> (Eds.), Tradition and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 in </a:t>
            </a:r>
            <a:r>
              <a:rPr lang="da-DK" sz="900" dirty="0" err="1" smtClean="0">
                <a:solidFill>
                  <a:srgbClr val="000000"/>
                </a:solidFill>
              </a:rPr>
              <a:t>tribal</a:t>
            </a:r>
            <a:r>
              <a:rPr lang="da-DK" sz="900" dirty="0" smtClean="0">
                <a:solidFill>
                  <a:srgbClr val="000000"/>
                </a:solidFill>
              </a:rPr>
              <a:t> art, Berkeley, </a:t>
            </a:r>
            <a:r>
              <a:rPr lang="da-DK" sz="900" dirty="0" err="1" smtClean="0">
                <a:solidFill>
                  <a:srgbClr val="000000"/>
                </a:solidFill>
              </a:rPr>
              <a:t>University</a:t>
            </a:r>
            <a:r>
              <a:rPr lang="da-DK" sz="900" dirty="0" smtClean="0">
                <a:solidFill>
                  <a:srgbClr val="000000"/>
                </a:solidFill>
              </a:rPr>
              <a:t> of </a:t>
            </a:r>
            <a:r>
              <a:rPr lang="da-DK" sz="900" dirty="0" err="1" smtClean="0">
                <a:solidFill>
                  <a:srgbClr val="000000"/>
                </a:solidFill>
              </a:rPr>
              <a:t>California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Press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648200" y="8991600"/>
            <a:ext cx="86360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err="1" smtClean="0">
                <a:solidFill>
                  <a:srgbClr val="000000"/>
                </a:solidFill>
              </a:rPr>
              <a:t>Maduro</a:t>
            </a:r>
            <a:r>
              <a:rPr lang="da-DK" sz="900" dirty="0" smtClean="0">
                <a:solidFill>
                  <a:srgbClr val="000000"/>
                </a:solidFill>
              </a:rPr>
              <a:t>, R. (1976). </a:t>
            </a:r>
            <a:r>
              <a:rPr lang="da-DK" sz="900" dirty="0" err="1" smtClean="0">
                <a:solidFill>
                  <a:srgbClr val="000000"/>
                </a:solidFill>
              </a:rPr>
              <a:t>Artistic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 in </a:t>
            </a:r>
            <a:r>
              <a:rPr lang="da-DK" sz="900" dirty="0" err="1" smtClean="0">
                <a:solidFill>
                  <a:srgbClr val="000000"/>
                </a:solidFill>
              </a:rPr>
              <a:t>Brahmin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painter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community</a:t>
            </a:r>
            <a:r>
              <a:rPr lang="da-DK" sz="900" dirty="0" smtClean="0">
                <a:solidFill>
                  <a:srgbClr val="000000"/>
                </a:solidFill>
              </a:rPr>
              <a:t>, Research </a:t>
            </a:r>
            <a:r>
              <a:rPr lang="da-DK" sz="900" dirty="0" err="1" smtClean="0">
                <a:solidFill>
                  <a:srgbClr val="000000"/>
                </a:solidFill>
              </a:rPr>
              <a:t>monograph</a:t>
            </a:r>
            <a:r>
              <a:rPr lang="da-DK" sz="900" dirty="0" smtClean="0">
                <a:solidFill>
                  <a:srgbClr val="000000"/>
                </a:solidFill>
              </a:rPr>
              <a:t> 14, Berkeley, Center for South and </a:t>
            </a:r>
            <a:r>
              <a:rPr lang="da-DK" sz="900" dirty="0" err="1" smtClean="0">
                <a:solidFill>
                  <a:srgbClr val="000000"/>
                </a:solidFill>
              </a:rPr>
              <a:t>Southeast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Asia</a:t>
            </a:r>
            <a:r>
              <a:rPr lang="da-DK" sz="900" dirty="0" smtClean="0">
                <a:solidFill>
                  <a:srgbClr val="000000"/>
                </a:solidFill>
              </a:rPr>
              <a:t> Studies, </a:t>
            </a:r>
            <a:r>
              <a:rPr lang="da-DK" sz="900" dirty="0" err="1" smtClean="0">
                <a:solidFill>
                  <a:srgbClr val="000000"/>
                </a:solidFill>
              </a:rPr>
              <a:t>University</a:t>
            </a:r>
            <a:r>
              <a:rPr lang="da-DK" sz="900" dirty="0" smtClean="0">
                <a:solidFill>
                  <a:srgbClr val="000000"/>
                </a:solidFill>
              </a:rPr>
              <a:t> of </a:t>
            </a:r>
            <a:r>
              <a:rPr lang="da-DK" sz="900" dirty="0" err="1" smtClean="0">
                <a:solidFill>
                  <a:srgbClr val="000000"/>
                </a:solidFill>
              </a:rPr>
              <a:t>California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842000" y="8763000"/>
            <a:ext cx="7213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smtClean="0">
                <a:solidFill>
                  <a:srgbClr val="000000"/>
                </a:solidFill>
              </a:rPr>
              <a:t>Silver, H. R. (1981). </a:t>
            </a:r>
            <a:r>
              <a:rPr lang="da-DK" sz="900" dirty="0" err="1" smtClean="0">
                <a:solidFill>
                  <a:srgbClr val="000000"/>
                </a:solidFill>
              </a:rPr>
              <a:t>Calculating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risks</a:t>
            </a:r>
            <a:r>
              <a:rPr lang="da-DK" sz="900" dirty="0" smtClean="0">
                <a:solidFill>
                  <a:srgbClr val="000000"/>
                </a:solidFill>
              </a:rPr>
              <a:t>: The </a:t>
            </a:r>
            <a:r>
              <a:rPr lang="da-DK" sz="900" dirty="0" err="1" smtClean="0">
                <a:solidFill>
                  <a:srgbClr val="000000"/>
                </a:solidFill>
              </a:rPr>
              <a:t>socioeconomic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foundations</a:t>
            </a:r>
            <a:r>
              <a:rPr lang="da-DK" sz="900" dirty="0" smtClean="0">
                <a:solidFill>
                  <a:srgbClr val="000000"/>
                </a:solidFill>
              </a:rPr>
              <a:t> of </a:t>
            </a:r>
            <a:r>
              <a:rPr lang="da-DK" sz="900" dirty="0" err="1" smtClean="0">
                <a:solidFill>
                  <a:srgbClr val="000000"/>
                </a:solidFill>
              </a:rPr>
              <a:t>aesthetic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innovaiton</a:t>
            </a:r>
            <a:r>
              <a:rPr lang="da-DK" sz="900" dirty="0" smtClean="0">
                <a:solidFill>
                  <a:srgbClr val="000000"/>
                </a:solidFill>
              </a:rPr>
              <a:t> in an </a:t>
            </a:r>
            <a:r>
              <a:rPr lang="da-DK" sz="900" dirty="0" err="1" smtClean="0">
                <a:solidFill>
                  <a:srgbClr val="000000"/>
                </a:solidFill>
              </a:rPr>
              <a:t>Ashanti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carving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community</a:t>
            </a:r>
            <a:r>
              <a:rPr lang="da-DK" sz="900" dirty="0" smtClean="0">
                <a:solidFill>
                  <a:srgbClr val="000000"/>
                </a:solidFill>
              </a:rPr>
              <a:t>, </a:t>
            </a:r>
            <a:r>
              <a:rPr lang="da-DK" sz="900" dirty="0" err="1" smtClean="0">
                <a:solidFill>
                  <a:srgbClr val="000000"/>
                </a:solidFill>
              </a:rPr>
              <a:t>Ethnology</a:t>
            </a:r>
            <a:r>
              <a:rPr lang="da-DK" sz="900" dirty="0" smtClean="0">
                <a:solidFill>
                  <a:srgbClr val="000000"/>
                </a:solidFill>
              </a:rPr>
              <a:t>, 20, 101-114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705600" y="8534400"/>
            <a:ext cx="65024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900" dirty="0" err="1" smtClean="0">
                <a:solidFill>
                  <a:srgbClr val="000000"/>
                </a:solidFill>
              </a:rPr>
              <a:t>Mar’i</a:t>
            </a:r>
            <a:r>
              <a:rPr lang="da-DK" sz="900" dirty="0" smtClean="0">
                <a:solidFill>
                  <a:srgbClr val="000000"/>
                </a:solidFill>
              </a:rPr>
              <a:t>, S. K., &amp; </a:t>
            </a:r>
            <a:r>
              <a:rPr lang="da-DK" sz="900" dirty="0" err="1" smtClean="0">
                <a:solidFill>
                  <a:srgbClr val="000000"/>
                </a:solidFill>
              </a:rPr>
              <a:t>Karayanni</a:t>
            </a:r>
            <a:r>
              <a:rPr lang="da-DK" sz="900" dirty="0" smtClean="0">
                <a:solidFill>
                  <a:srgbClr val="000000"/>
                </a:solidFill>
              </a:rPr>
              <a:t>, M. (1983).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 in </a:t>
            </a:r>
            <a:r>
              <a:rPr lang="da-DK" sz="900" dirty="0" err="1" smtClean="0">
                <a:solidFill>
                  <a:srgbClr val="000000"/>
                </a:solidFill>
              </a:rPr>
              <a:t>Arab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culture</a:t>
            </a:r>
            <a:r>
              <a:rPr lang="da-DK" sz="900" dirty="0" smtClean="0">
                <a:solidFill>
                  <a:srgbClr val="000000"/>
                </a:solidFill>
              </a:rPr>
              <a:t>: </a:t>
            </a:r>
            <a:r>
              <a:rPr lang="da-DK" sz="900" dirty="0" err="1" smtClean="0">
                <a:solidFill>
                  <a:srgbClr val="000000"/>
                </a:solidFill>
              </a:rPr>
              <a:t>Two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decades</a:t>
            </a:r>
            <a:r>
              <a:rPr lang="da-DK" sz="900" dirty="0" smtClean="0">
                <a:solidFill>
                  <a:srgbClr val="000000"/>
                </a:solidFill>
              </a:rPr>
              <a:t> of research, Journal of </a:t>
            </a:r>
            <a:r>
              <a:rPr lang="da-DK" sz="900" dirty="0" err="1" smtClean="0">
                <a:solidFill>
                  <a:srgbClr val="000000"/>
                </a:solidFill>
              </a:rPr>
              <a:t>Creative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Behavior</a:t>
            </a:r>
            <a:r>
              <a:rPr lang="da-DK" sz="900" dirty="0" smtClean="0">
                <a:solidFill>
                  <a:srgbClr val="000000"/>
                </a:solidFill>
              </a:rPr>
              <a:t>, 16, 227-238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8407400" y="8303568"/>
            <a:ext cx="47752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smtClean="0">
                <a:solidFill>
                  <a:srgbClr val="000000"/>
                </a:solidFill>
              </a:rPr>
              <a:t>Ludwig, A. M. (1992). </a:t>
            </a:r>
            <a:r>
              <a:rPr lang="da-DK" sz="900" dirty="0" err="1" smtClean="0">
                <a:solidFill>
                  <a:srgbClr val="000000"/>
                </a:solidFill>
              </a:rPr>
              <a:t>Culture</a:t>
            </a:r>
            <a:r>
              <a:rPr lang="da-DK" sz="900" dirty="0" smtClean="0">
                <a:solidFill>
                  <a:srgbClr val="000000"/>
                </a:solidFill>
              </a:rPr>
              <a:t> and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, American Journal of </a:t>
            </a:r>
            <a:r>
              <a:rPr lang="da-DK" sz="900" dirty="0" err="1" smtClean="0">
                <a:solidFill>
                  <a:srgbClr val="000000"/>
                </a:solidFill>
              </a:rPr>
              <a:t>Psychotherapy</a:t>
            </a:r>
            <a:r>
              <a:rPr lang="da-DK" sz="900" dirty="0" smtClean="0">
                <a:solidFill>
                  <a:srgbClr val="000000"/>
                </a:solidFill>
              </a:rPr>
              <a:t>, 46, 454-469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54000"/>
            <a:ext cx="13004800" cy="2438400"/>
          </a:xfrm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3. Presentation of problem/possibility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711200" y="4419600"/>
            <a:ext cx="11582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Problem definition </a:t>
            </a:r>
            <a:r>
              <a:rPr lang="da-DK" dirty="0" err="1" smtClean="0">
                <a:solidFill>
                  <a:srgbClr val="000000"/>
                </a:solidFill>
              </a:rPr>
              <a:t>should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be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open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ended</a:t>
            </a:r>
            <a:r>
              <a:rPr lang="da-DK" dirty="0" smtClean="0">
                <a:solidFill>
                  <a:srgbClr val="000000"/>
                </a:solidFill>
              </a:rPr>
              <a:t> and </a:t>
            </a:r>
            <a:r>
              <a:rPr lang="da-DK" dirty="0" err="1" smtClean="0">
                <a:solidFill>
                  <a:srgbClr val="000000"/>
                </a:solidFill>
              </a:rPr>
              <a:t>allow</a:t>
            </a:r>
            <a:r>
              <a:rPr lang="da-DK" dirty="0" smtClean="0">
                <a:solidFill>
                  <a:srgbClr val="000000"/>
                </a:solidFill>
              </a:rPr>
              <a:t> for </a:t>
            </a:r>
            <a:r>
              <a:rPr lang="da-DK" dirty="0" err="1" smtClean="0">
                <a:solidFill>
                  <a:srgbClr val="000000"/>
                </a:solidFill>
              </a:rPr>
              <a:t>originality</a:t>
            </a:r>
            <a:endParaRPr lang="da-DK" dirty="0" smtClean="0">
              <a:solidFill>
                <a:srgbClr val="0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715000" y="9522768"/>
            <a:ext cx="7289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err="1" smtClean="0">
                <a:solidFill>
                  <a:srgbClr val="000000"/>
                </a:solidFill>
              </a:rPr>
              <a:t>Runco</a:t>
            </a:r>
            <a:r>
              <a:rPr lang="da-DK" sz="900" dirty="0" smtClean="0">
                <a:solidFill>
                  <a:srgbClr val="000000"/>
                </a:solidFill>
              </a:rPr>
              <a:t>, M. A. &amp; </a:t>
            </a:r>
            <a:r>
              <a:rPr lang="da-DK" sz="900" dirty="0" err="1" smtClean="0">
                <a:solidFill>
                  <a:srgbClr val="000000"/>
                </a:solidFill>
              </a:rPr>
              <a:t>Sakamoto</a:t>
            </a:r>
            <a:r>
              <a:rPr lang="da-DK" sz="900" dirty="0" smtClean="0">
                <a:solidFill>
                  <a:srgbClr val="000000"/>
                </a:solidFill>
              </a:rPr>
              <a:t>, S. O. (1999). </a:t>
            </a:r>
            <a:r>
              <a:rPr lang="da-DK" sz="900" dirty="0" err="1" smtClean="0">
                <a:solidFill>
                  <a:srgbClr val="000000"/>
                </a:solidFill>
              </a:rPr>
              <a:t>Experimental</a:t>
            </a:r>
            <a:r>
              <a:rPr lang="da-DK" sz="900" dirty="0" smtClean="0">
                <a:solidFill>
                  <a:srgbClr val="000000"/>
                </a:solidFill>
              </a:rPr>
              <a:t> studies of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. In R. J. </a:t>
            </a:r>
            <a:r>
              <a:rPr lang="da-DK" sz="900" dirty="0" err="1" smtClean="0">
                <a:solidFill>
                  <a:srgbClr val="000000"/>
                </a:solidFill>
              </a:rPr>
              <a:t>Sternberg</a:t>
            </a:r>
            <a:r>
              <a:rPr lang="da-DK" sz="900" dirty="0" smtClean="0">
                <a:solidFill>
                  <a:srgbClr val="000000"/>
                </a:solidFill>
              </a:rPr>
              <a:t>, </a:t>
            </a:r>
            <a:r>
              <a:rPr lang="da-DK" sz="900" dirty="0" err="1" smtClean="0">
                <a:solidFill>
                  <a:srgbClr val="000000"/>
                </a:solidFill>
              </a:rPr>
              <a:t>Handbook</a:t>
            </a:r>
            <a:r>
              <a:rPr lang="da-DK" sz="900" dirty="0" smtClean="0">
                <a:solidFill>
                  <a:srgbClr val="000000"/>
                </a:solidFill>
              </a:rPr>
              <a:t> of </a:t>
            </a:r>
            <a:r>
              <a:rPr lang="da-DK" sz="900" dirty="0" err="1" smtClean="0">
                <a:solidFill>
                  <a:srgbClr val="000000"/>
                </a:solidFill>
              </a:rPr>
              <a:t>creativity</a:t>
            </a:r>
            <a:r>
              <a:rPr lang="da-DK" sz="900" dirty="0" smtClean="0">
                <a:solidFill>
                  <a:srgbClr val="000000"/>
                </a:solidFill>
              </a:rPr>
              <a:t>, New York, Cambridge </a:t>
            </a:r>
            <a:r>
              <a:rPr lang="da-DK" sz="900" dirty="0" err="1" smtClean="0">
                <a:solidFill>
                  <a:srgbClr val="000000"/>
                </a:solidFill>
              </a:rPr>
              <a:t>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r>
              <a:rPr lang="da-DK" sz="900" dirty="0" err="1" smtClean="0">
                <a:solidFill>
                  <a:srgbClr val="000000"/>
                </a:solidFill>
              </a:rPr>
              <a:t>Press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54000"/>
            <a:ext cx="13004800" cy="2438400"/>
          </a:xfrm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3. Presentation of problem/possibility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711200" y="4419600"/>
            <a:ext cx="11582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Problem </a:t>
            </a:r>
            <a:r>
              <a:rPr lang="da-DK" dirty="0" err="1" smtClean="0">
                <a:solidFill>
                  <a:srgbClr val="000000"/>
                </a:solidFill>
              </a:rPr>
              <a:t>should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be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presented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marL="742950" indent="-742950">
              <a:spcAft>
                <a:spcPts val="2400"/>
              </a:spcAft>
            </a:pPr>
            <a:r>
              <a:rPr lang="da-DK" dirty="0" smtClean="0">
                <a:solidFill>
                  <a:srgbClr val="000000"/>
                </a:solidFill>
              </a:rPr>
              <a:t>Short and </a:t>
            </a:r>
            <a:r>
              <a:rPr lang="da-DK" dirty="0" err="1" smtClean="0">
                <a:solidFill>
                  <a:srgbClr val="000000"/>
                </a:solidFill>
              </a:rPr>
              <a:t>precise</a:t>
            </a:r>
            <a:endParaRPr lang="da-DK" dirty="0" smtClean="0">
              <a:solidFill>
                <a:srgbClr val="00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400" dirty="0" smtClean="0">
                <a:solidFill>
                  <a:srgbClr val="000000"/>
                </a:solidFill>
              </a:rPr>
              <a:t>4. Idea generation</a:t>
            </a:r>
            <a:endParaRPr lang="en-US" sz="6400" dirty="0">
              <a:solidFill>
                <a:srgbClr val="0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029792" y="2356520"/>
            <a:ext cx="11049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Aft>
                <a:spcPts val="2400"/>
              </a:spcAft>
            </a:pPr>
            <a:r>
              <a:rPr lang="da-DK" dirty="0" err="1" smtClean="0">
                <a:solidFill>
                  <a:srgbClr val="000000"/>
                </a:solidFill>
              </a:rPr>
              <a:t>Pragmatic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tools</a:t>
            </a:r>
            <a:r>
              <a:rPr lang="da-DK" dirty="0" smtClean="0">
                <a:solidFill>
                  <a:srgbClr val="000000"/>
                </a:solidFill>
              </a:rPr>
              <a:t> for </a:t>
            </a:r>
            <a:r>
              <a:rPr lang="da-DK" dirty="0" err="1" smtClean="0">
                <a:solidFill>
                  <a:srgbClr val="000000"/>
                </a:solidFill>
              </a:rPr>
              <a:t>creativity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marL="742950" indent="-742950">
              <a:spcAft>
                <a:spcPts val="0"/>
              </a:spcAft>
            </a:pPr>
            <a:r>
              <a:rPr lang="da-DK" dirty="0" smtClean="0">
                <a:solidFill>
                  <a:srgbClr val="000000"/>
                </a:solidFill>
              </a:rPr>
              <a:t>Word-stimuli, Picture-stimuli, </a:t>
            </a:r>
            <a:r>
              <a:rPr lang="da-DK" dirty="0" err="1" smtClean="0">
                <a:solidFill>
                  <a:srgbClr val="000000"/>
                </a:solidFill>
              </a:rPr>
              <a:t>Principle-stimuli</a:t>
            </a:r>
            <a:r>
              <a:rPr lang="da-DK" dirty="0" smtClean="0">
                <a:solidFill>
                  <a:srgbClr val="000000"/>
                </a:solidFill>
              </a:rPr>
              <a:t>,</a:t>
            </a:r>
          </a:p>
          <a:p>
            <a:pPr marL="742950" indent="-742950">
              <a:spcAft>
                <a:spcPts val="1800"/>
              </a:spcAft>
            </a:pP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Provocation-stimuli</a:t>
            </a:r>
            <a:r>
              <a:rPr lang="da-DK" dirty="0" smtClean="0">
                <a:solidFill>
                  <a:srgbClr val="000000"/>
                </a:solidFill>
              </a:rPr>
              <a:t>, </a:t>
            </a:r>
            <a:r>
              <a:rPr lang="da-DK" dirty="0" err="1" smtClean="0">
                <a:solidFill>
                  <a:srgbClr val="000000"/>
                </a:solidFill>
              </a:rPr>
              <a:t>Personanalogy-stimuli</a:t>
            </a:r>
            <a:r>
              <a:rPr lang="da-DK" dirty="0" smtClean="0">
                <a:solidFill>
                  <a:srgbClr val="000000"/>
                </a:solidFill>
              </a:rPr>
              <a:t> etc.</a:t>
            </a:r>
          </a:p>
          <a:p>
            <a:pPr marL="742950" indent="-742950">
              <a:spcAft>
                <a:spcPts val="1800"/>
              </a:spcAft>
            </a:pPr>
            <a:endParaRPr lang="da-DK" dirty="0" smtClean="0">
              <a:solidFill>
                <a:srgbClr val="000000"/>
              </a:solidFill>
            </a:endParaRPr>
          </a:p>
          <a:p>
            <a:pPr marL="742950" indent="-742950">
              <a:spcAft>
                <a:spcPts val="1800"/>
              </a:spcAft>
            </a:pPr>
            <a:r>
              <a:rPr lang="da-DK" dirty="0" smtClean="0">
                <a:solidFill>
                  <a:srgbClr val="000000"/>
                </a:solidFill>
              </a:rPr>
              <a:t>3D case as </a:t>
            </a:r>
            <a:r>
              <a:rPr lang="da-DK" dirty="0" err="1" smtClean="0">
                <a:solidFill>
                  <a:srgbClr val="000000"/>
                </a:solidFill>
              </a:rPr>
              <a:t>practice</a:t>
            </a:r>
            <a:r>
              <a:rPr lang="da-DK" dirty="0" smtClean="0">
                <a:solidFill>
                  <a:srgbClr val="000000"/>
                </a:solidFill>
              </a:rPr>
              <a:t> for </a:t>
            </a:r>
            <a:r>
              <a:rPr lang="da-DK" dirty="0" err="1" smtClean="0">
                <a:solidFill>
                  <a:srgbClr val="000000"/>
                </a:solidFill>
              </a:rPr>
              <a:t>following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task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  <p:sp>
        <p:nvSpPr>
          <p:cNvPr id="5" name="Pentagon 4"/>
          <p:cNvSpPr/>
          <p:nvPr/>
        </p:nvSpPr>
        <p:spPr bwMode="auto">
          <a:xfrm>
            <a:off x="939800" y="7086600"/>
            <a:ext cx="2895600" cy="1295400"/>
          </a:xfrm>
          <a:prstGeom prst="homePlat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3D case</a:t>
            </a:r>
            <a:endParaRPr kumimoji="0" lang="da-DK" sz="4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Gill Sans" charset="0"/>
              <a:ea typeface="ヒラギノ角ゴ Pro W3" charset="0"/>
              <a:cs typeface="ヒラギノ角ゴ Pro W3" charset="0"/>
              <a:sym typeface="Gill Sans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3759200" y="7086600"/>
            <a:ext cx="2895600" cy="1295400"/>
          </a:xfrm>
          <a:prstGeom prst="homePlate">
            <a:avLst/>
          </a:prstGeom>
          <a:solidFill>
            <a:srgbClr val="3366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err="1" smtClean="0"/>
              <a:t>Task</a:t>
            </a:r>
            <a:endParaRPr kumimoji="0" lang="da-DK" sz="4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Gill Sans" charset="0"/>
              <a:ea typeface="ヒラギノ角ゴ Pro W3" charset="0"/>
              <a:cs typeface="ヒラギノ角ゴ Pro W3" charset="0"/>
              <a:sym typeface="Gill Sans" charset="0"/>
            </a:endParaRPr>
          </a:p>
        </p:txBody>
      </p:sp>
      <p:sp>
        <p:nvSpPr>
          <p:cNvPr id="7" name="Pentagon 6"/>
          <p:cNvSpPr/>
          <p:nvPr/>
        </p:nvSpPr>
        <p:spPr bwMode="auto">
          <a:xfrm>
            <a:off x="6502400" y="7162800"/>
            <a:ext cx="2895600" cy="1295400"/>
          </a:xfrm>
          <a:prstGeom prst="homePlat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3D case</a:t>
            </a:r>
            <a:endParaRPr kumimoji="0" lang="da-DK" sz="4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Gill Sans" charset="0"/>
              <a:ea typeface="ヒラギノ角ゴ Pro W3" charset="0"/>
              <a:cs typeface="ヒラギノ角ゴ Pro W3" charset="0"/>
              <a:sym typeface="Gill Sans" charset="0"/>
            </a:endParaRPr>
          </a:p>
        </p:txBody>
      </p:sp>
      <p:sp>
        <p:nvSpPr>
          <p:cNvPr id="8" name="Pentagon 7"/>
          <p:cNvSpPr/>
          <p:nvPr/>
        </p:nvSpPr>
        <p:spPr bwMode="auto">
          <a:xfrm>
            <a:off x="9321800" y="7162800"/>
            <a:ext cx="2895600" cy="1295400"/>
          </a:xfrm>
          <a:prstGeom prst="homePlate">
            <a:avLst/>
          </a:prstGeom>
          <a:solidFill>
            <a:srgbClr val="3366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err="1" smtClean="0"/>
              <a:t>Task</a:t>
            </a:r>
            <a:endParaRPr kumimoji="0" lang="da-DK" sz="4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Gill Sans" charset="0"/>
              <a:ea typeface="ヒラギノ角ゴ Pro W3" charset="0"/>
              <a:cs typeface="ヒラギノ角ゴ Pro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977900" y="569913"/>
            <a:ext cx="11049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7200" dirty="0" smtClean="0">
                <a:solidFill>
                  <a:schemeClr val="bg2"/>
                </a:solidFill>
              </a:rPr>
              <a:t>5. Professional input</a:t>
            </a:r>
            <a:endParaRPr lang="en-US" sz="7200" dirty="0">
              <a:solidFill>
                <a:schemeClr val="bg2"/>
              </a:solidFill>
            </a:endParaRPr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 flipH="1">
            <a:off x="3403600" y="4305300"/>
            <a:ext cx="2260600" cy="3467100"/>
          </a:xfrm>
          <a:prstGeom prst="line">
            <a:avLst/>
          </a:prstGeom>
          <a:noFill/>
          <a:ln w="25400" cmpd="sng">
            <a:solidFill>
              <a:schemeClr val="bg2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35844" name="Line 3"/>
          <p:cNvSpPr>
            <a:spLocks noChangeShapeType="1"/>
          </p:cNvSpPr>
          <p:nvPr/>
        </p:nvSpPr>
        <p:spPr bwMode="auto">
          <a:xfrm rot="10800000">
            <a:off x="7150100" y="4330700"/>
            <a:ext cx="2463800" cy="34417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med"/>
            <a:tailEnd w="lg" len="lg"/>
          </a:ln>
        </p:spPr>
        <p:txBody>
          <a:bodyPr/>
          <a:lstStyle/>
          <a:p>
            <a:endParaRPr lang="da-DK"/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3822700" y="7772400"/>
            <a:ext cx="5270500" cy="127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4186103" y="6934884"/>
            <a:ext cx="45516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 err="1">
                <a:solidFill>
                  <a:schemeClr val="bg2"/>
                </a:solidFill>
              </a:rPr>
              <a:t>Horisontal</a:t>
            </a:r>
            <a:r>
              <a:rPr lang="en-US" dirty="0">
                <a:solidFill>
                  <a:schemeClr val="bg2"/>
                </a:solidFill>
              </a:rPr>
              <a:t> Transfer</a:t>
            </a:r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 rot="-3367798">
            <a:off x="714375" y="5649913"/>
            <a:ext cx="63881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>
                <a:solidFill>
                  <a:schemeClr val="bg2"/>
                </a:solidFill>
              </a:rPr>
              <a:t>Defining Problem</a:t>
            </a:r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 rot="3287452">
            <a:off x="5957094" y="5649119"/>
            <a:ext cx="639286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 err="1">
                <a:solidFill>
                  <a:schemeClr val="bg2"/>
                </a:solidFill>
              </a:rPr>
              <a:t>Horisontal</a:t>
            </a:r>
            <a:r>
              <a:rPr lang="en-US" dirty="0">
                <a:solidFill>
                  <a:schemeClr val="bg2"/>
                </a:solidFill>
              </a:rPr>
              <a:t> Search</a:t>
            </a:r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4575176" y="3201084"/>
            <a:ext cx="4103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1. Principal </a:t>
            </a:r>
            <a:r>
              <a:rPr lang="en-US" dirty="0">
                <a:solidFill>
                  <a:schemeClr val="bg2"/>
                </a:solidFill>
              </a:rPr>
              <a:t>Level</a:t>
            </a:r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-1588" y="8293100"/>
            <a:ext cx="52562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 smtClean="0">
                <a:solidFill>
                  <a:schemeClr val="bg2"/>
                </a:solidFill>
              </a:rPr>
              <a:t>2. Practical </a:t>
            </a:r>
            <a:r>
              <a:rPr lang="en-US" dirty="0">
                <a:solidFill>
                  <a:schemeClr val="bg2"/>
                </a:solidFill>
              </a:rPr>
              <a:t>Level</a:t>
            </a:r>
          </a:p>
        </p:txBody>
      </p:sp>
      <p:sp>
        <p:nvSpPr>
          <p:cNvPr id="35851" name="Rectangle 10"/>
          <p:cNvSpPr>
            <a:spLocks noChangeArrowheads="1"/>
          </p:cNvSpPr>
          <p:nvPr/>
        </p:nvSpPr>
        <p:spPr bwMode="auto">
          <a:xfrm>
            <a:off x="8150225" y="8293100"/>
            <a:ext cx="4851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 smtClean="0">
                <a:solidFill>
                  <a:schemeClr val="bg2"/>
                </a:solidFill>
              </a:rPr>
              <a:t>3. Practical </a:t>
            </a:r>
            <a:r>
              <a:rPr lang="en-US" dirty="0">
                <a:solidFill>
                  <a:schemeClr val="bg2"/>
                </a:solidFill>
              </a:rPr>
              <a:t>Level</a:t>
            </a:r>
          </a:p>
        </p:txBody>
      </p:sp>
      <p:sp>
        <p:nvSpPr>
          <p:cNvPr id="12" name="Rektangel 11"/>
          <p:cNvSpPr/>
          <p:nvPr/>
        </p:nvSpPr>
        <p:spPr>
          <a:xfrm>
            <a:off x="5359400" y="9448800"/>
            <a:ext cx="774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>
                <a:solidFill>
                  <a:srgbClr val="000000"/>
                </a:solidFill>
              </a:rPr>
              <a:t>D: </a:t>
            </a:r>
            <a:r>
              <a:rPr lang="en-GB" sz="900" dirty="0" err="1" smtClean="0">
                <a:solidFill>
                  <a:srgbClr val="000000"/>
                </a:solidFill>
              </a:rPr>
              <a:t>Byrge</a:t>
            </a:r>
            <a:r>
              <a:rPr lang="en-GB" sz="900" dirty="0" smtClean="0">
                <a:solidFill>
                  <a:srgbClr val="000000"/>
                </a:solidFill>
              </a:rPr>
              <a:t>, C. (2010). Conceptualisation of creativity practices through action research: The case of the creative platform at </a:t>
            </a:r>
            <a:r>
              <a:rPr lang="en-GB" sz="900" dirty="0" err="1" smtClean="0">
                <a:solidFill>
                  <a:srgbClr val="000000"/>
                </a:solidFill>
              </a:rPr>
              <a:t>aalborg</a:t>
            </a:r>
            <a:r>
              <a:rPr lang="en-GB" sz="900" dirty="0" smtClean="0">
                <a:solidFill>
                  <a:srgbClr val="000000"/>
                </a:solidFill>
              </a:rPr>
              <a:t> </a:t>
            </a:r>
            <a:r>
              <a:rPr lang="en-GB" sz="900" dirty="0" err="1" smtClean="0">
                <a:solidFill>
                  <a:srgbClr val="000000"/>
                </a:solidFill>
              </a:rPr>
              <a:t>univeristy</a:t>
            </a:r>
            <a:r>
              <a:rPr lang="en-GB" sz="900" dirty="0" smtClean="0">
                <a:solidFill>
                  <a:srgbClr val="000000"/>
                </a:solidFill>
              </a:rPr>
              <a:t>, Aalborg University</a:t>
            </a:r>
            <a:r>
              <a:rPr lang="da-DK" sz="900" dirty="0" smtClean="0">
                <a:solidFill>
                  <a:srgbClr val="000000"/>
                </a:solidFill>
              </a:rPr>
              <a:t> </a:t>
            </a:r>
            <a:endParaRPr lang="da-DK" sz="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el - øvers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tel - øverst">
      <a:majorFont>
        <a:latin typeface="Gill Sans"/>
        <a:ea typeface="ヒラギノ角ゴ Pro W3"/>
        <a:cs typeface="ヒラギノ角ゴ Pro W3"/>
      </a:majorFont>
      <a:minorFont>
        <a:latin typeface="Gill Sans"/>
        <a:ea typeface="ヒラギノ角ゴ Pro W3"/>
        <a:cs typeface="ヒラギノ角ゴ Pro W3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 W3" charset="0"/>
            <a:cs typeface="ヒラギノ角ゴ Pro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 W3" charset="0"/>
            <a:cs typeface="ヒラギノ角ゴ Pro W3" charset="0"/>
            <a:sym typeface="Gill Sans" charset="0"/>
          </a:defRPr>
        </a:defPPr>
      </a:lstStyle>
    </a:lnDef>
  </a:objectDefaults>
  <a:extraClrSchemeLst>
    <a:extraClrScheme>
      <a:clrScheme name="Titel - øver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Pages>0</Pages>
  <Words>628</Words>
  <Characters>0</Characters>
  <Application>Microsoft Office PowerPoint</Application>
  <PresentationFormat>Brugerdefineret</PresentationFormat>
  <Lines>0</Lines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Titel - øverst</vt:lpstr>
      <vt:lpstr>6-phase process</vt:lpstr>
      <vt:lpstr>6 Phases</vt:lpstr>
      <vt:lpstr>1. Preparation</vt:lpstr>
      <vt:lpstr>2. The red carpet</vt:lpstr>
      <vt:lpstr>3. Presentation of problem/possibility</vt:lpstr>
      <vt:lpstr>3. Presentation of problem/possibility</vt:lpstr>
      <vt:lpstr>3. Presentation of problem/possibility</vt:lpstr>
      <vt:lpstr>4. Idea generation</vt:lpstr>
      <vt:lpstr>PowerPoint-præsentation</vt:lpstr>
      <vt:lpstr>6. The blue carpet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THREE</dc:title>
  <dc:creator>Søren Hansen</dc:creator>
  <cp:lastModifiedBy>Søren Hansen</cp:lastModifiedBy>
  <cp:revision>68</cp:revision>
  <dcterms:created xsi:type="dcterms:W3CDTF">2011-03-16T13:45:31Z</dcterms:created>
  <dcterms:modified xsi:type="dcterms:W3CDTF">2011-04-28T13:46:47Z</dcterms:modified>
</cp:coreProperties>
</file>